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1" r:id="rId4"/>
    <p:sldId id="263" r:id="rId5"/>
    <p:sldId id="262" r:id="rId6"/>
    <p:sldId id="259" r:id="rId7"/>
    <p:sldId id="260" r:id="rId8"/>
    <p:sldId id="264" r:id="rId9"/>
    <p:sldId id="265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57"/>
            <p14:sldId id="261"/>
            <p14:sldId id="263"/>
            <p14:sldId id="262"/>
            <p14:sldId id="259"/>
            <p14:sldId id="260"/>
            <p14:sldId id="264"/>
            <p14:sldId id="265"/>
          </p14:sldIdLst>
        </p14:section>
        <p14:section name="Sekcja bez tytułu" id="{1E0FB385-EACF-4695-B149-DA9EFCDC5364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12" autoAdjust="0"/>
    <p:restoredTop sz="94660"/>
  </p:normalViewPr>
  <p:slideViewPr>
    <p:cSldViewPr snapToGrid="0">
      <p:cViewPr>
        <p:scale>
          <a:sx n="76" d="100"/>
          <a:sy n="76" d="100"/>
        </p:scale>
        <p:origin x="-57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2019-01-20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1048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0013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98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410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4461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248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5489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0070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7149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2019-01-20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2019-01-20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2019-01-20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2019-01-20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2019-01-20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2019-01-20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2019-01-20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2019-01-20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2019-01-20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2019-01-20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2019-01-20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2019-01-20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9940" y="176024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79600" y="176024"/>
            <a:ext cx="8724900" cy="1347920"/>
          </a:xfrm>
        </p:spPr>
        <p:txBody>
          <a:bodyPr>
            <a:normAutofit fontScale="90000"/>
          </a:bodyPr>
          <a:lstStyle/>
          <a:p>
            <a:r>
              <a:rPr lang="pl-PL" sz="2800" b="1" dirty="0" smtClean="0">
                <a:solidFill>
                  <a:prstClr val="black"/>
                </a:solidFill>
                <a:latin typeface="Arial Black" pitchFamily="34" charset="0"/>
              </a:rPr>
              <a:t/>
            </a:r>
            <a:br>
              <a:rPr lang="pl-PL" sz="2800" b="1" dirty="0" smtClean="0">
                <a:solidFill>
                  <a:prstClr val="black"/>
                </a:solidFill>
                <a:latin typeface="Arial Black" pitchFamily="34" charset="0"/>
              </a:rPr>
            </a:br>
            <a:r>
              <a:rPr lang="pl-PL" sz="2800" b="1" dirty="0">
                <a:solidFill>
                  <a:prstClr val="black"/>
                </a:solidFill>
                <a:latin typeface="Arial Black" pitchFamily="34" charset="0"/>
              </a:rPr>
              <a:t/>
            </a:r>
            <a:br>
              <a:rPr lang="pl-PL" sz="2800" b="1" dirty="0">
                <a:solidFill>
                  <a:prstClr val="black"/>
                </a:solidFill>
                <a:latin typeface="Arial Black" pitchFamily="34" charset="0"/>
              </a:rPr>
            </a:br>
            <a:r>
              <a:rPr lang="pl-PL" sz="2800" b="1" dirty="0" smtClean="0">
                <a:solidFill>
                  <a:prstClr val="black"/>
                </a:solidFill>
                <a:latin typeface="Arial Black" pitchFamily="34" charset="0"/>
              </a:rPr>
              <a:t/>
            </a:r>
            <a:br>
              <a:rPr lang="pl-PL" sz="2800" b="1" dirty="0" smtClean="0">
                <a:solidFill>
                  <a:prstClr val="black"/>
                </a:solidFill>
                <a:latin typeface="Arial Black" pitchFamily="34" charset="0"/>
              </a:rPr>
            </a:br>
            <a:endParaRPr lang="pl-PL" sz="5400" dirty="0">
              <a:solidFill>
                <a:srgbClr val="FF0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41827" y="2090056"/>
            <a:ext cx="10348687" cy="4146441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prstClr val="black"/>
                </a:solidFill>
                <a:latin typeface="Arial Black" pitchFamily="34" charset="0"/>
                <a:ea typeface="+mj-ea"/>
                <a:cs typeface="+mj-cs"/>
              </a:rPr>
              <a:t>Wspomaganie szkół w rozwoju kompetencji społecznych i obywatelskich  uczniów – </a:t>
            </a:r>
            <a:r>
              <a:rPr lang="pl-PL" sz="3200" dirty="0">
                <a:solidFill>
                  <a:prstClr val="black"/>
                </a:solidFill>
                <a:latin typeface="Arial Black" pitchFamily="34" charset="0"/>
                <a:ea typeface="+mj-ea"/>
                <a:cs typeface="+mj-cs"/>
              </a:rPr>
              <a:t/>
            </a:r>
            <a:br>
              <a:rPr lang="pl-PL" sz="3200" dirty="0">
                <a:solidFill>
                  <a:prstClr val="black"/>
                </a:solidFill>
                <a:latin typeface="Arial Black" pitchFamily="34" charset="0"/>
                <a:ea typeface="+mj-ea"/>
                <a:cs typeface="+mj-cs"/>
              </a:rPr>
            </a:br>
            <a:r>
              <a:rPr lang="pl-PL" sz="3200" b="1" dirty="0" smtClean="0">
                <a:solidFill>
                  <a:prstClr val="black"/>
                </a:solidFill>
                <a:latin typeface="Arial Black" pitchFamily="34" charset="0"/>
                <a:ea typeface="+mj-ea"/>
                <a:cs typeface="+mj-cs"/>
              </a:rPr>
              <a:t>II </a:t>
            </a:r>
            <a:r>
              <a:rPr lang="pl-PL" sz="3200" b="1" dirty="0">
                <a:solidFill>
                  <a:prstClr val="black"/>
                </a:solidFill>
                <a:latin typeface="Arial Black" pitchFamily="34" charset="0"/>
                <a:ea typeface="+mj-ea"/>
                <a:cs typeface="+mj-cs"/>
              </a:rPr>
              <a:t>etap </a:t>
            </a:r>
            <a:r>
              <a:rPr lang="pl-PL" sz="3200" b="1" dirty="0" smtClean="0">
                <a:solidFill>
                  <a:prstClr val="black"/>
                </a:solidFill>
                <a:latin typeface="Arial Black" pitchFamily="34" charset="0"/>
                <a:ea typeface="+mj-ea"/>
                <a:cs typeface="+mj-cs"/>
              </a:rPr>
              <a:t>edukacyjny</a:t>
            </a:r>
          </a:p>
          <a:p>
            <a:endParaRPr lang="pl-PL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pl-PL" sz="3200" b="1" dirty="0">
                <a:solidFill>
                  <a:prstClr val="black"/>
                </a:solidFill>
              </a:rPr>
              <a:t>Moduł </a:t>
            </a:r>
            <a:r>
              <a:rPr lang="pl-PL" sz="3200" b="1" dirty="0" smtClean="0">
                <a:solidFill>
                  <a:prstClr val="black"/>
                </a:solidFill>
              </a:rPr>
              <a:t>II. Rozwój kompetencji kluczowych w procesie edukacji</a:t>
            </a:r>
            <a:endParaRPr lang="pl-PL" sz="3200" b="1" dirty="0">
              <a:solidFill>
                <a:prstClr val="black"/>
              </a:solidFill>
            </a:endParaRPr>
          </a:p>
          <a:p>
            <a:pPr lvl="0"/>
            <a:r>
              <a:rPr lang="pl-PL" b="1" dirty="0" smtClean="0">
                <a:solidFill>
                  <a:prstClr val="black"/>
                </a:solidFill>
              </a:rPr>
              <a:t>	</a:t>
            </a:r>
            <a:endParaRPr lang="pl-PL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pl-PL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1160079" y="195698"/>
            <a:ext cx="10473121" cy="13282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6796" y="-19134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9950" y="1251851"/>
            <a:ext cx="10649607" cy="4127381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5400" b="1" dirty="0" smtClean="0">
                <a:solidFill>
                  <a:schemeClr val="accent1">
                    <a:lumMod val="50000"/>
                  </a:schemeClr>
                </a:solidFill>
              </a:rPr>
              <a:t>Kompetencje kluczowe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4700" dirty="0" smtClean="0"/>
              <a:t>Kompetencje </a:t>
            </a:r>
            <a:r>
              <a:rPr lang="pl-PL" sz="4700" dirty="0"/>
              <a:t>kluczowe definiowane </a:t>
            </a:r>
            <a:r>
              <a:rPr lang="pl-PL" sz="4700" dirty="0" smtClean="0"/>
              <a:t>są jako </a:t>
            </a:r>
            <a:r>
              <a:rPr lang="pl-PL" sz="4700" dirty="0"/>
              <a:t>połączenie wiedzy, umiejętności i postaw odpowiednich do sytuacji. </a:t>
            </a:r>
            <a:endParaRPr lang="pl-PL" sz="4700" dirty="0" smtClean="0"/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4700" dirty="0" smtClean="0"/>
              <a:t>Kompetencje </a:t>
            </a:r>
            <a:r>
              <a:rPr lang="pl-PL" sz="4700" dirty="0"/>
              <a:t>kluczowe to te, których wszystkie osoby </a:t>
            </a:r>
            <a:r>
              <a:rPr lang="pl-PL" sz="4700" dirty="0" smtClean="0"/>
              <a:t>potrzebują do </a:t>
            </a:r>
            <a:r>
              <a:rPr lang="pl-PL" sz="4700" dirty="0"/>
              <a:t>samorealizacji i rozwoju osobistego, bycia aktywnym obywatelem, integracji społecznej i </a:t>
            </a:r>
            <a:r>
              <a:rPr lang="pl-PL" sz="4700" dirty="0" smtClean="0"/>
              <a:t>zatrudnienia.</a:t>
            </a:r>
            <a:endParaRPr lang="pl-PL" sz="47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52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22282" y="1451428"/>
            <a:ext cx="10517151" cy="4639928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pl-PL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ają </a:t>
            </a:r>
            <a:r>
              <a:rPr lang="pl-PL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fundamentalne znaczenie dla każdego obywatela społeczeństwa opartego na </a:t>
            </a:r>
            <a:r>
              <a:rPr lang="pl-PL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wiedzy. </a:t>
            </a:r>
          </a:p>
          <a:p>
            <a:pPr marL="742950" indent="-74295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pl-PL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apewniają </a:t>
            </a:r>
            <a:r>
              <a:rPr lang="pl-PL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wartość dodaną dla rynku pracy, spójność społeczną i aktywne obywatelstwo, oferując elastyczność i zdolność adaptacji</a:t>
            </a:r>
            <a:r>
              <a:rPr lang="pl-PL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indent="-74295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pl-PL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tanowią </a:t>
            </a:r>
            <a:r>
              <a:rPr lang="pl-PL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również ważny czynnik innowacji, produktywności i konkurencyjności społeczeństw, a ponadto mają wpływ na motywację i zadowolenie pracowników.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968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 fontScale="85000" lnSpcReduction="20000"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4400" b="1" dirty="0">
                <a:solidFill>
                  <a:srgbClr val="5B9BD5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Zalecenia Parlamentu Europejskiego i Rady z 2006 r. (Dz.U. L 394 z 30.12.2006, s. 13) </a:t>
            </a:r>
            <a:endParaRPr lang="pl-PL" sz="11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32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„Każdy obywatel będzie potrzebował szerokiego wachlarza kompetencji kluczowych, by łatwo przystosować się do szybko zmieniającego się świata, w którym zachodzą rozliczne wzajemne powiązania. Edukacja w swym podwójnym – społecznym i ekonomicznym – wymiarze ma do odegrania zasadniczą rolę polegającą na zapewnieniu nabycia przez obywateli Europy kompetencji kluczowych koniecznych, aby umożliwić im elastyczne dostosowywanie się do takich zmian.[…]”</a:t>
            </a:r>
            <a:endParaRPr lang="pl-PL" sz="32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070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3600" dirty="0" smtClean="0"/>
              <a:t>Kształtowania kompetencji </a:t>
            </a:r>
            <a:r>
              <a:rPr lang="pl-PL" sz="3600" dirty="0"/>
              <a:t>kluczowych nie realizuje </a:t>
            </a:r>
            <a:r>
              <a:rPr lang="pl-PL" sz="3600" dirty="0" smtClean="0"/>
              <a:t>się jako </a:t>
            </a:r>
            <a:r>
              <a:rPr lang="pl-PL" sz="3600" dirty="0"/>
              <a:t>odrębnej dziedziny aktywności, ale włącza </a:t>
            </a:r>
            <a:r>
              <a:rPr lang="pl-PL" sz="3600" dirty="0" smtClean="0"/>
              <a:t>się je </a:t>
            </a:r>
            <a:r>
              <a:rPr lang="pl-PL" sz="3600" dirty="0"/>
              <a:t>w obręb konkretnych przedmiotów poprzez dobór odpowiednich metod i form kształcenia. Chodzi bowiem o to, aby absolwent szkoły był wyposażony nie tylko w wiedzę, ale także w konkretne umiejętności, takie które </a:t>
            </a:r>
            <a:r>
              <a:rPr lang="pl-PL" sz="3600" dirty="0" smtClean="0"/>
              <a:t>pomogą mu radzić sobie </a:t>
            </a:r>
            <a:r>
              <a:rPr lang="pl-PL" sz="3600" dirty="0"/>
              <a:t>w nowej rzeczywistości społecznej i </a:t>
            </a:r>
            <a:r>
              <a:rPr lang="pl-PL" sz="3600" dirty="0" smtClean="0"/>
              <a:t>gospodarczej.</a:t>
            </a:r>
            <a:endParaRPr lang="pl-PL" sz="36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727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4000" b="1" dirty="0" smtClean="0"/>
              <a:t>Istotą  kompetencji </a:t>
            </a:r>
            <a:r>
              <a:rPr lang="pl-PL" sz="4000" b="1" dirty="0"/>
              <a:t>kluczowych jest: </a:t>
            </a:r>
            <a:endParaRPr lang="pl-PL" sz="4000" b="1" dirty="0" smtClean="0"/>
          </a:p>
          <a:p>
            <a:pPr marL="0" indent="0">
              <a:buNone/>
            </a:pPr>
            <a:r>
              <a:rPr lang="pl-PL" sz="4000" dirty="0" smtClean="0"/>
              <a:t>-</a:t>
            </a:r>
            <a:r>
              <a:rPr lang="pl-PL" sz="4000" dirty="0" err="1">
                <a:solidFill>
                  <a:schemeClr val="accent1">
                    <a:lumMod val="50000"/>
                  </a:schemeClr>
                </a:solidFill>
              </a:rPr>
              <a:t>ponadprzedmiotowość</a:t>
            </a:r>
            <a:r>
              <a:rPr lang="pl-PL" sz="4000" dirty="0">
                <a:solidFill>
                  <a:schemeClr val="accent1">
                    <a:lumMod val="50000"/>
                  </a:schemeClr>
                </a:solidFill>
              </a:rPr>
              <a:t>; </a:t>
            </a:r>
            <a:endParaRPr lang="pl-PL" sz="4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l-PL" sz="4000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pl-PL" sz="4000" dirty="0">
                <a:solidFill>
                  <a:schemeClr val="accent1">
                    <a:lumMod val="50000"/>
                  </a:schemeClr>
                </a:solidFill>
              </a:rPr>
              <a:t>wzajemne przenikanie; </a:t>
            </a:r>
            <a:endParaRPr lang="pl-PL" sz="4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l-PL" sz="4000" dirty="0" smtClean="0">
                <a:solidFill>
                  <a:schemeClr val="accent1">
                    <a:lumMod val="50000"/>
                  </a:schemeClr>
                </a:solidFill>
              </a:rPr>
              <a:t>-współzależność</a:t>
            </a:r>
            <a:endParaRPr lang="pl-PL" sz="4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l-PL" sz="4000" dirty="0"/>
              <a:t>Dlatego nie mówimy o rozwijaniu pojedynczych kompetencji kluczowych, tylko o wszystkich razem!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04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l-PL" sz="14400" b="1" dirty="0">
                <a:solidFill>
                  <a:schemeClr val="accent1">
                    <a:lumMod val="50000"/>
                  </a:schemeClr>
                </a:solidFill>
              </a:rPr>
              <a:t>Kompetencje </a:t>
            </a:r>
            <a:r>
              <a:rPr lang="pl-PL" sz="14400" b="1" dirty="0" smtClean="0">
                <a:solidFill>
                  <a:schemeClr val="accent1">
                    <a:lumMod val="50000"/>
                  </a:schemeClr>
                </a:solidFill>
              </a:rPr>
              <a:t>kluczowe</a:t>
            </a:r>
          </a:p>
          <a:p>
            <a:pPr marL="0" indent="0">
              <a:buNone/>
            </a:pPr>
            <a:endParaRPr lang="pl-PL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l-PL" sz="11200" dirty="0" smtClean="0"/>
              <a:t>1.   porozumiewanie się w </a:t>
            </a:r>
            <a:r>
              <a:rPr lang="pl-PL" sz="11200" dirty="0"/>
              <a:t>języku </a:t>
            </a:r>
            <a:r>
              <a:rPr lang="pl-PL" sz="11200" dirty="0" smtClean="0"/>
              <a:t>ojczystym</a:t>
            </a:r>
          </a:p>
          <a:p>
            <a:pPr marL="514350" indent="-514350">
              <a:buAutoNum type="arabicPeriod" startAt="2"/>
            </a:pPr>
            <a:r>
              <a:rPr lang="pl-PL" sz="11200" dirty="0" smtClean="0"/>
              <a:t>porozumiewanie się w </a:t>
            </a:r>
            <a:r>
              <a:rPr lang="pl-PL" sz="11200" dirty="0"/>
              <a:t>językach obcych </a:t>
            </a:r>
            <a:endParaRPr lang="pl-PL" sz="11200" dirty="0" smtClean="0"/>
          </a:p>
          <a:p>
            <a:pPr marL="514350" indent="-514350">
              <a:buAutoNum type="arabicPeriod" startAt="3"/>
            </a:pPr>
            <a:r>
              <a:rPr lang="pl-PL" sz="11200" dirty="0" smtClean="0"/>
              <a:t>kompetencje </a:t>
            </a:r>
            <a:r>
              <a:rPr lang="pl-PL" sz="11200" dirty="0"/>
              <a:t>matematyczne i podstawowe kompetencje naukowo-techniczne </a:t>
            </a:r>
            <a:endParaRPr lang="pl-PL" sz="11200" dirty="0" smtClean="0"/>
          </a:p>
          <a:p>
            <a:pPr marL="0" indent="0">
              <a:buNone/>
            </a:pPr>
            <a:r>
              <a:rPr lang="pl-PL" sz="11200" dirty="0" smtClean="0"/>
              <a:t>4.    kompetencje </a:t>
            </a:r>
            <a:r>
              <a:rPr lang="pl-PL" sz="11200" dirty="0"/>
              <a:t>informatyczne </a:t>
            </a:r>
            <a:endParaRPr lang="pl-PL" sz="11200" dirty="0" smtClean="0"/>
          </a:p>
          <a:p>
            <a:pPr marL="0" indent="0">
              <a:buNone/>
            </a:pPr>
            <a:r>
              <a:rPr lang="pl-PL" sz="11200" dirty="0" smtClean="0"/>
              <a:t>5.    umiejętność uczenia </a:t>
            </a:r>
            <a:r>
              <a:rPr lang="pl-PL" sz="11200" dirty="0"/>
              <a:t>się </a:t>
            </a:r>
          </a:p>
          <a:p>
            <a:pPr marL="0" indent="0">
              <a:buNone/>
            </a:pPr>
            <a:r>
              <a:rPr lang="pl-PL" sz="11200" dirty="0" smtClean="0"/>
              <a:t>6.    kompetencje </a:t>
            </a:r>
            <a:r>
              <a:rPr lang="pl-PL" sz="11200" dirty="0"/>
              <a:t>społeczne i obywatelskie </a:t>
            </a:r>
          </a:p>
          <a:p>
            <a:pPr marL="0" indent="0">
              <a:buNone/>
            </a:pPr>
            <a:r>
              <a:rPr lang="pl-PL" sz="11200" dirty="0" smtClean="0"/>
              <a:t>7.    inicjatywność i przedsiębiorczość</a:t>
            </a:r>
          </a:p>
          <a:p>
            <a:pPr marL="0" indent="0">
              <a:buNone/>
            </a:pPr>
            <a:r>
              <a:rPr lang="pl-PL" sz="11200" dirty="0" smtClean="0"/>
              <a:t>8.    świadomość i </a:t>
            </a:r>
            <a:r>
              <a:rPr lang="pl-PL" sz="11200" dirty="0"/>
              <a:t>ekspresja kulturalna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877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Rolę kompetencji kluczowych bardzo mocno akcentuje </a:t>
            </a:r>
            <a:r>
              <a:rPr lang="pl-PL" sz="4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podstawa programowa</a:t>
            </a:r>
            <a: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Zawiera ona w swojej wstępnej części najważniejsze umiejętności, które są ściśle powiązane </a:t>
            </a:r>
            <a: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</a:t>
            </a: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kompetencjami kluczowymi. </a:t>
            </a:r>
            <a:endParaRPr lang="pl-PL" sz="4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 zapisy obowiązują wszystkich uczących na danym etapie edukacyjnym, a więc są zadaniem każdego nauczyciela, bez względu na nauczany przedmiot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pl-PL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764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198" y="1114096"/>
            <a:ext cx="10802259" cy="470148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4000" dirty="0">
                <a:ea typeface="Calibri" panose="020F0502020204030204" pitchFamily="34" charset="0"/>
              </a:rPr>
              <a:t>Wszystkie kompetencje kluczowe uważane są za jednakowo ważne, ponieważ każda z nich może przyczynić się do osiągnięcia sukcesu w  społeczeństwie wiedzy. Zakresy wielu spośród tych kompetencji częściowo się pokrywają i są powiązane, aspekty niezbędne w jednej dziedzinie wspierają kompetencje w </a:t>
            </a:r>
            <a:r>
              <a:rPr lang="pl-PL" sz="4000" dirty="0" smtClean="0">
                <a:ea typeface="Calibri" panose="020F0502020204030204" pitchFamily="34" charset="0"/>
              </a:rPr>
              <a:t>innej.</a:t>
            </a:r>
            <a:endParaRPr lang="pl-PL" sz="40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67092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391</Words>
  <Application>Microsoft Office PowerPoint</Application>
  <PresentationFormat>Niestandardowy</PresentationFormat>
  <Paragraphs>50</Paragraphs>
  <Slides>9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   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Usr2</cp:lastModifiedBy>
  <cp:revision>21</cp:revision>
  <dcterms:created xsi:type="dcterms:W3CDTF">2018-12-02T13:14:09Z</dcterms:created>
  <dcterms:modified xsi:type="dcterms:W3CDTF">2019-01-20T13:32:35Z</dcterms:modified>
</cp:coreProperties>
</file>